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8" r:id="rId5"/>
    <p:sldId id="267" r:id="rId6"/>
    <p:sldId id="258" r:id="rId7"/>
    <p:sldId id="259" r:id="rId8"/>
    <p:sldId id="261" r:id="rId9"/>
    <p:sldId id="262" r:id="rId10"/>
    <p:sldId id="284" r:id="rId11"/>
    <p:sldId id="276" r:id="rId12"/>
    <p:sldId id="286" r:id="rId13"/>
    <p:sldId id="285" r:id="rId14"/>
    <p:sldId id="282" r:id="rId15"/>
    <p:sldId id="279" r:id="rId16"/>
    <p:sldId id="280" r:id="rId17"/>
    <p:sldId id="265" r:id="rId18"/>
    <p:sldId id="283" r:id="rId1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377" autoAdjust="0"/>
  </p:normalViewPr>
  <p:slideViewPr>
    <p:cSldViewPr snapToGrid="0" showGuides="1">
      <p:cViewPr varScale="1">
        <p:scale>
          <a:sx n="67" d="100"/>
          <a:sy n="67" d="100"/>
        </p:scale>
        <p:origin x="85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24/05/2023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3207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4562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722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6548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986cc8339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4986cc833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9864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721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917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977434450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action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user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always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calibration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Calibration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contribution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weight force from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subsequent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recorded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accelerometer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already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excludes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weight force,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place the phone on a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surface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precisely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 due to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By pressing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calibration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the GUI,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weight force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along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z-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axis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100 samples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subtracted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subsequent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second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phase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user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breathing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pattern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among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possible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GUI.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step, the data are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accelerometer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restult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ways: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First, a window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raw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accelerometer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to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smooth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-out short-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fluctuations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highlight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longer-term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trends or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cycles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After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several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attempts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 time window of 125 samples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chosen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figure. In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breathing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session by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4-0-4 pattern. On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raw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recorded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accelerometer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On the x-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axis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time in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milliseconds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on the y-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axis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acceleration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meter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over seconds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squared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Later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obtained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 Butterworth filter in low-pass mode with a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-off frequency of 0.25Hz.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frequency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chosen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because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frequency of human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breathing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around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0.2Hz, 0.4Hz. After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filter,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shows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trend.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point, in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score to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breathing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session,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colleague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Lorenzo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slides, the maximum and minimum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peaks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were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according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pattern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chosen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phase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score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latter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GUI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user can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g24977434450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977434450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following slides, I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show an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breathing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session with the 4-7-8 pattern, in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hold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interval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7 seconds.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score.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after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window and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after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filtered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clearly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distinguish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inhalation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phase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holding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phase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exhalation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phase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24977434450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>
              <a:lnSpc>
                <a:spcPct val="80000"/>
              </a:lnSpc>
              <a:buNone/>
            </a:pPr>
            <a:r>
              <a:rPr lang="en-US" sz="1200" dirty="0"/>
              <a:t>To measure the </a:t>
            </a:r>
            <a:r>
              <a:rPr lang="en-US" sz="1200" b="1" dirty="0"/>
              <a:t>goodness</a:t>
            </a:r>
            <a:r>
              <a:rPr lang="en-US" sz="1200" dirty="0"/>
              <a:t> of a user's breathing, a heuristic algorithm has been developed, </a:t>
            </a:r>
            <a:r>
              <a:rPr lang="en-US" sz="1200" b="1" dirty="0" err="1"/>
              <a:t>breathingScore</a:t>
            </a:r>
            <a:r>
              <a:rPr lang="en-US" sz="1200" b="1" dirty="0"/>
              <a:t>()</a:t>
            </a:r>
            <a:r>
              <a:rPr lang="en-US" sz="12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1200" dirty="0"/>
              <a:t>It takes as input the processed breath signal and the pattern that the user tries to follow, the pattern has been observed are 404, 478 and 444.</a:t>
            </a:r>
          </a:p>
          <a:p>
            <a:pPr>
              <a:lnSpc>
                <a:spcPct val="80000"/>
              </a:lnSpc>
            </a:pPr>
            <a:r>
              <a:rPr lang="en-US" sz="1200" dirty="0"/>
              <a:t>Returns a value between 0 and 1 which will be multiplied by 100 before showing it on the smartphone screen.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200" dirty="0"/>
              <a:t>The score is obtained through the combination of 4 indices: </a:t>
            </a:r>
            <a:r>
              <a:rPr lang="en-US" sz="1200" dirty="0" err="1"/>
              <a:t>qmax</a:t>
            </a:r>
            <a:r>
              <a:rPr lang="en-US" sz="1200" dirty="0"/>
              <a:t>, </a:t>
            </a:r>
            <a:r>
              <a:rPr lang="en-US" sz="1200" dirty="0" err="1"/>
              <a:t>qmin</a:t>
            </a:r>
            <a:r>
              <a:rPr lang="en-US" sz="1200" dirty="0"/>
              <a:t>, </a:t>
            </a:r>
            <a:r>
              <a:rPr lang="en-US" sz="1200" dirty="0" err="1"/>
              <a:t>qint</a:t>
            </a:r>
            <a:r>
              <a:rPr lang="en-US" sz="1200" dirty="0"/>
              <a:t>, </a:t>
            </a:r>
            <a:r>
              <a:rPr lang="en-US" sz="1200" dirty="0" err="1"/>
              <a:t>qhold</a:t>
            </a:r>
            <a:r>
              <a:rPr lang="en-US" sz="1200" dirty="0"/>
              <a:t> while alpha1, alpha2, alpha3 and alpha4 are the weights used to give a different importance to the indices.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200" dirty="0"/>
              <a:t>The weights and indices have a value that belongs between 0 and 1 in addition the sum of weights must be equal to 1.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r>
              <a:rPr lang="en-US" sz="1200" b="1" dirty="0"/>
              <a:t>𝑞𝑚𝑎𝑥</a:t>
            </a:r>
            <a:r>
              <a:rPr lang="en-US" sz="1100" dirty="0"/>
              <a:t>: </a:t>
            </a:r>
            <a:r>
              <a:rPr lang="en-US" sz="1200" dirty="0"/>
              <a:t>is the index that measures how close the local maximum peaks are to their average</a:t>
            </a:r>
          </a:p>
          <a:p>
            <a:r>
              <a:rPr lang="en-US" sz="1200" b="1" dirty="0"/>
              <a:t>𝑞𝑚𝑖𝑛</a:t>
            </a:r>
            <a:r>
              <a:rPr lang="en-US" sz="1100" dirty="0"/>
              <a:t>: </a:t>
            </a:r>
            <a:r>
              <a:rPr lang="en-US" sz="1400" dirty="0"/>
              <a:t>is the index that measures how close the local minimum peaks are to their average </a:t>
            </a:r>
          </a:p>
          <a:p>
            <a:r>
              <a:rPr lang="en-US" sz="1200" b="1" dirty="0"/>
              <a:t>𝑞𝑖𝑛𝑡</a:t>
            </a:r>
            <a:r>
              <a:rPr lang="en-US" sz="1100" dirty="0"/>
              <a:t>: </a:t>
            </a:r>
            <a:r>
              <a:rPr lang="en-US" sz="1400" dirty="0"/>
              <a:t>is the index that measures how much the period of inhalation and exhalation corresponds </a:t>
            </a:r>
          </a:p>
          <a:p>
            <a:r>
              <a:rPr lang="en-US" sz="1200" b="1" dirty="0"/>
              <a:t>𝑞ℎ𝑜𝑙𝑑</a:t>
            </a:r>
            <a:r>
              <a:rPr lang="en-US" sz="1100" dirty="0"/>
              <a:t>: </a:t>
            </a:r>
            <a:r>
              <a:rPr lang="en-US" sz="1200" dirty="0"/>
              <a:t>is the index that measures the general goodness of the apnea periods of the entire session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dirty="0"/>
              <a:t>For the breathing pattern 404, in which the apnea phase is not present, the Score function (1) does not have the component 𝛼4 𝑞ℎ𝑜𝑙𝑑 .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1629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Let's see an example of </a:t>
            </a:r>
            <a:r>
              <a:rPr lang="en-US" dirty="0" err="1"/>
              <a:t>BrathingScore</a:t>
            </a:r>
            <a:r>
              <a:rPr lang="en-US" dirty="0"/>
              <a:t>() which takes as input the signal in the figure with the following parameters.</a:t>
            </a:r>
          </a:p>
          <a:p>
            <a:pPr rtl="0"/>
            <a:r>
              <a:rPr lang="en-US" dirty="0" err="1"/>
              <a:t>peak_max_tolerance</a:t>
            </a:r>
            <a:r>
              <a:rPr lang="en-US" dirty="0"/>
              <a:t> = 0.005 meters per second squared, </a:t>
            </a:r>
            <a:r>
              <a:rPr lang="en-US" dirty="0" err="1"/>
              <a:t>peak_min_tolerance</a:t>
            </a:r>
            <a:r>
              <a:rPr lang="en-US" dirty="0"/>
              <a:t> = 0.005 </a:t>
            </a:r>
            <a:r>
              <a:rPr lang="en-US" dirty="0" err="1"/>
              <a:t>breath_period_tolerance</a:t>
            </a:r>
            <a:r>
              <a:rPr lang="en-US" dirty="0"/>
              <a:t> = 500ms 𝛼1= 𝛼2= 0.25, 𝛼3 = 0.50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The figure shows the minimum and maximum peaks and their average value. These vertical segments indicate the tolerance of the peaks.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This is a breathing signal obtained by trying to get the maximum score. During the session, the user looked at a watch to synchronize the breathing rate as best as possible.</a:t>
            </a:r>
          </a:p>
          <a:p>
            <a:pPr rtl="0"/>
            <a:r>
              <a:rPr lang="en-US" dirty="0"/>
              <a:t>By eye we can evaluate the ratio of the indices of </a:t>
            </a:r>
            <a:r>
              <a:rPr lang="en-US" dirty="0" err="1"/>
              <a:t>q_min</a:t>
            </a:r>
            <a:r>
              <a:rPr lang="en-US" dirty="0"/>
              <a:t> and </a:t>
            </a:r>
            <a:r>
              <a:rPr lang="en-US" dirty="0" err="1"/>
              <a:t>q_max</a:t>
            </a:r>
            <a:r>
              <a:rPr lang="en-US" dirty="0"/>
              <a:t>. Just a high peak isn't close enough to the mean. All periods/intervals of inspiration and expiration have a duration between 3500ms and 4500ms.So the resulting score is 0.954.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690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027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79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57357D53-8FB3-4E65-898F-CE944B0347C8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95BFD7-91A4-478D-8FD9-9CEB30EEA1D7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521F72-A3A7-4E18-B26E-DF4DCD533BA2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83475-3B2C-4257-97FB-E5566CB3FAF8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02612B-950C-4B69-B3CC-A899FF39363D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F6C6B6-6359-4C94-ABF9-C406F36C33CA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E5DF46-A41A-4BE5-9396-C6E7ECBE5CF6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D6F3B3-053B-47CE-B08C-DE0DB4B8B5D8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019651-76A1-4332-BBF9-B85C4D198B2F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C01DF8-12BB-40A3-9942-F3CAFDB4905A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45025F-F07F-4E77-AE38-5F985DA144BA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120D766-8702-4376-BA25-6EE9DAAC971C}" type="datetime1">
              <a:rPr lang="it-IT" noProof="0" smtClean="0"/>
              <a:t>24/05/2023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jp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Yoga: benefici e come praticarlo">
            <a:extLst>
              <a:ext uri="{FF2B5EF4-FFF2-40B4-BE49-F238E27FC236}">
                <a16:creationId xmlns:a16="http://schemas.microsoft.com/office/drawing/2014/main" id="{CF07A9F1-E3D3-1FAD-D0A4-679D71C53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0" b="111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D98E32-B3A0-C0EC-85CC-B36F3CC934DF}"/>
              </a:ext>
            </a:extLst>
          </p:cNvPr>
          <p:cNvSpPr txBox="1"/>
          <p:nvPr/>
        </p:nvSpPr>
        <p:spPr>
          <a:xfrm>
            <a:off x="858079" y="4522423"/>
            <a:ext cx="27465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kern="1800" dirty="0">
                <a:ln/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Authors: </a:t>
            </a:r>
          </a:p>
          <a:p>
            <a:r>
              <a:rPr lang="en-US" sz="2000" b="1" kern="1800" dirty="0">
                <a:ln/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Francesco Bruno</a:t>
            </a:r>
          </a:p>
          <a:p>
            <a:r>
              <a:rPr lang="en-US" sz="2000" b="1" kern="1800" dirty="0">
                <a:ln/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Gaetano Sferrazza </a:t>
            </a:r>
          </a:p>
          <a:p>
            <a:r>
              <a:rPr lang="en-US" sz="2000" b="1" kern="1800" dirty="0">
                <a:ln/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Lorenzo Tonelli</a:t>
            </a:r>
          </a:p>
          <a:p>
            <a:r>
              <a:rPr lang="en-US" sz="2000" b="1" kern="1800" dirty="0">
                <a:ln/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Nicolò Picchi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B2644575-1997-8D19-8785-8328FB81DEAE}"/>
              </a:ext>
            </a:extLst>
          </p:cNvPr>
          <p:cNvSpPr txBox="1">
            <a:spLocks/>
          </p:cNvSpPr>
          <p:nvPr/>
        </p:nvSpPr>
        <p:spPr>
          <a:xfrm>
            <a:off x="1006665" y="94481"/>
            <a:ext cx="10178670" cy="1482527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softEdge rad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45720" rIns="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kern="1800" dirty="0">
                <a:ln/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Just Breathe: A Breathing Control App to Manage Well-Being</a:t>
            </a:r>
            <a:endParaRPr lang="it-IT" sz="5000" b="1" dirty="0">
              <a:ln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424070"/>
            <a:ext cx="9980682" cy="749092"/>
          </a:xfrm>
        </p:spPr>
        <p:txBody>
          <a:bodyPr rtlCol="0"/>
          <a:lstStyle/>
          <a:p>
            <a:pPr rtl="0"/>
            <a:r>
              <a:rPr lang="it-IT" dirty="0"/>
              <a:t>EXPERIMENT RESULTS – TEST-SET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62A70-18A9-3972-A728-94970C3FA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38" y="523468"/>
            <a:ext cx="636344" cy="649694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6A24EE1-6C96-B93B-4A75-9404D0C8D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142" y="1863024"/>
            <a:ext cx="9981440" cy="447150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sz="2300" b="1" dirty="0"/>
              <a:t>The test-set created to conduct the experiments was defined as follows:</a:t>
            </a:r>
          </a:p>
          <a:p>
            <a:pPr rtl="0"/>
            <a:r>
              <a:rPr lang="en-US" b="1" dirty="0"/>
              <a:t>Breathing Pattern</a:t>
            </a:r>
            <a:r>
              <a:rPr lang="en-US" dirty="0"/>
              <a:t>: 4-0-4 for all registration sessions</a:t>
            </a:r>
          </a:p>
          <a:p>
            <a:pPr rtl="0"/>
            <a:r>
              <a:rPr lang="en-US" b="1" dirty="0"/>
              <a:t>Environment Set</a:t>
            </a:r>
            <a:r>
              <a:rPr lang="en-US" dirty="0"/>
              <a:t>: User lying on bed with smartphone resting on abdomen</a:t>
            </a:r>
          </a:p>
          <a:p>
            <a:pPr rtl="0"/>
            <a:r>
              <a:rPr lang="en-US" b="1" dirty="0"/>
              <a:t>Breathing Session Duration</a:t>
            </a:r>
            <a:r>
              <a:rPr lang="en-US" dirty="0"/>
              <a:t>: At least 45s</a:t>
            </a:r>
          </a:p>
          <a:p>
            <a:pPr rtl="0"/>
            <a:r>
              <a:rPr lang="en-US" b="1" dirty="0"/>
              <a:t>Session Type</a:t>
            </a:r>
            <a:r>
              <a:rPr lang="en-US" dirty="0"/>
              <a:t>: 50% Correct - 50% Incorrect (compared to the chosen pattern)</a:t>
            </a:r>
          </a:p>
          <a:p>
            <a:pPr rtl="0"/>
            <a:r>
              <a:rPr lang="en-US" b="1" dirty="0"/>
              <a:t>Beta-Version </a:t>
            </a:r>
            <a:r>
              <a:rPr lang="en-US" dirty="0"/>
              <a:t>of the JustBreathe App to sperimentation</a:t>
            </a:r>
          </a:p>
          <a:p>
            <a:r>
              <a:rPr lang="en-US" dirty="0"/>
              <a:t>60 breathing sessions were collected on a sample of 4 male persons, same build and breathing capacity who installed the </a:t>
            </a:r>
            <a:r>
              <a:rPr lang="en-US" b="1" dirty="0"/>
              <a:t>JustBreathe</a:t>
            </a:r>
            <a:r>
              <a:rPr lang="en-US" dirty="0"/>
              <a:t> app on their Android Smartphone</a:t>
            </a:r>
          </a:p>
        </p:txBody>
      </p:sp>
    </p:spTree>
    <p:extLst>
      <p:ext uri="{BB962C8B-B14F-4D97-AF65-F5344CB8AC3E}">
        <p14:creationId xmlns:p14="http://schemas.microsoft.com/office/powerpoint/2010/main" val="7359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523466"/>
            <a:ext cx="9980682" cy="649695"/>
          </a:xfrm>
        </p:spPr>
        <p:txBody>
          <a:bodyPr rtlCol="0">
            <a:normAutofit/>
          </a:bodyPr>
          <a:lstStyle/>
          <a:p>
            <a:pPr rtl="0"/>
            <a:r>
              <a:rPr lang="it-IT" sz="2200" dirty="0"/>
              <a:t>EXPERIMENT RESULTS – MEASUREMENT OF SCORE RELIABILITY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62A70-18A9-3972-A728-94970C3FA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38" y="523468"/>
            <a:ext cx="636344" cy="649694"/>
          </a:xfrm>
          <a:prstGeom prst="rect">
            <a:avLst/>
          </a:prstGeom>
        </p:spPr>
      </p:pic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5D422B38-52E4-5710-9E14-0D93FAC1F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703428"/>
              </p:ext>
            </p:extLst>
          </p:nvPr>
        </p:nvGraphicFramePr>
        <p:xfrm>
          <a:off x="1104900" y="4871494"/>
          <a:ext cx="682542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708">
                  <a:extLst>
                    <a:ext uri="{9D8B030D-6E8A-4147-A177-3AD203B41FA5}">
                      <a16:colId xmlns:a16="http://schemas.microsoft.com/office/drawing/2014/main" val="2232126573"/>
                    </a:ext>
                  </a:extLst>
                </a:gridCol>
                <a:gridCol w="1397428">
                  <a:extLst>
                    <a:ext uri="{9D8B030D-6E8A-4147-A177-3AD203B41FA5}">
                      <a16:colId xmlns:a16="http://schemas.microsoft.com/office/drawing/2014/main" val="682530000"/>
                    </a:ext>
                  </a:extLst>
                </a:gridCol>
                <a:gridCol w="1397428">
                  <a:extLst>
                    <a:ext uri="{9D8B030D-6E8A-4147-A177-3AD203B41FA5}">
                      <a16:colId xmlns:a16="http://schemas.microsoft.com/office/drawing/2014/main" val="1173869497"/>
                    </a:ext>
                  </a:extLst>
                </a:gridCol>
                <a:gridCol w="1397428">
                  <a:extLst>
                    <a:ext uri="{9D8B030D-6E8A-4147-A177-3AD203B41FA5}">
                      <a16:colId xmlns:a16="http://schemas.microsoft.com/office/drawing/2014/main" val="139789048"/>
                    </a:ext>
                  </a:extLst>
                </a:gridCol>
                <a:gridCol w="1397428">
                  <a:extLst>
                    <a:ext uri="{9D8B030D-6E8A-4147-A177-3AD203B41FA5}">
                      <a16:colId xmlns:a16="http://schemas.microsoft.com/office/drawing/2014/main" val="286505846"/>
                    </a:ext>
                  </a:extLst>
                </a:gridCol>
              </a:tblGrid>
              <a:tr h="360146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FFFF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942999"/>
                  </a:ext>
                </a:extLst>
              </a:tr>
              <a:tr h="3601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“Good”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79778"/>
                  </a:ext>
                </a:extLst>
              </a:tr>
              <a:tr h="3601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“Bad”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00963"/>
                  </a:ext>
                </a:extLst>
              </a:tr>
              <a:tr h="3601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657904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57E3D7-9602-7C0B-9050-0390CBF03DEB}"/>
              </a:ext>
            </a:extLst>
          </p:cNvPr>
          <p:cNvSpPr txBox="1"/>
          <p:nvPr/>
        </p:nvSpPr>
        <p:spPr>
          <a:xfrm>
            <a:off x="3516034" y="6406646"/>
            <a:ext cx="2003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Table</a:t>
            </a:r>
            <a:r>
              <a:rPr lang="it-IT" sz="1400" dirty="0"/>
              <a:t>: Metrics Results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0C9F939A-A4FD-4EB2-AB71-1EB532DD0A14}"/>
              </a:ext>
            </a:extLst>
          </p:cNvPr>
          <p:cNvSpPr txBox="1">
            <a:spLocks/>
          </p:cNvSpPr>
          <p:nvPr/>
        </p:nvSpPr>
        <p:spPr>
          <a:xfrm>
            <a:off x="1104900" y="2093046"/>
            <a:ext cx="5798724" cy="22083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Sessions Labels:</a:t>
            </a:r>
          </a:p>
          <a:p>
            <a:r>
              <a:rPr lang="en-US" sz="1900" dirty="0"/>
              <a:t>“Good”: When the user breathed in the manner</a:t>
            </a:r>
            <a:br>
              <a:rPr lang="en-US" sz="1900" dirty="0"/>
            </a:br>
            <a:r>
              <a:rPr lang="en-US" sz="1900" dirty="0"/>
              <a:t>closest to the chosen breathing pattern </a:t>
            </a:r>
          </a:p>
          <a:p>
            <a:pPr rtl="0"/>
            <a:r>
              <a:rPr lang="en-US" sz="1900" dirty="0"/>
              <a:t>“Bad”: When the user did not breathe in the manner close to the chosen breathing pattern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DD450BA-54C4-E3AF-AE8A-F29A84CC7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05" y="1378226"/>
            <a:ext cx="4324077" cy="34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5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523466"/>
            <a:ext cx="9980682" cy="649695"/>
          </a:xfrm>
        </p:spPr>
        <p:txBody>
          <a:bodyPr rtlCol="0"/>
          <a:lstStyle/>
          <a:p>
            <a:pPr rtl="0"/>
            <a:r>
              <a:rPr lang="it-IT" dirty="0"/>
              <a:t>CONCLUSION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D491CD-EBA7-BBCF-1804-65201E4B7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868556"/>
            <a:ext cx="9828143" cy="3909391"/>
          </a:xfrm>
        </p:spPr>
        <p:txBody>
          <a:bodyPr rtlCol="0">
            <a:normAutofit/>
          </a:bodyPr>
          <a:lstStyle/>
          <a:p>
            <a:pPr rtl="0"/>
            <a:r>
              <a:rPr lang="en-US" sz="2100" b="1" dirty="0"/>
              <a:t>Advantages</a:t>
            </a:r>
            <a:r>
              <a:rPr lang="en-US" sz="2100" dirty="0"/>
              <a:t>:</a:t>
            </a:r>
          </a:p>
          <a:p>
            <a:pPr lvl="1"/>
            <a:r>
              <a:rPr lang="en-US" sz="2000" dirty="0"/>
              <a:t>Original and innovative solution in the mobile app industry dedicated to</a:t>
            </a:r>
            <a:br>
              <a:rPr lang="en-US" sz="2000" dirty="0"/>
            </a:br>
            <a:r>
              <a:rPr lang="en-US" sz="2000" dirty="0"/>
              <a:t>supporting user breathing</a:t>
            </a:r>
          </a:p>
          <a:p>
            <a:pPr lvl="1"/>
            <a:r>
              <a:rPr lang="en-US" sz="2000" dirty="0"/>
              <a:t>Reduced complexity due to the fact that no AI technique is required</a:t>
            </a:r>
          </a:p>
          <a:p>
            <a:pPr lvl="1"/>
            <a:r>
              <a:rPr lang="en-US" sz="2000" dirty="0"/>
              <a:t>Easy to use and based on an unobtrusive approach for the monitoring phase</a:t>
            </a:r>
            <a:br>
              <a:rPr lang="en-US" sz="2000" dirty="0"/>
            </a:br>
            <a:endParaRPr lang="en-US" sz="2000" dirty="0"/>
          </a:p>
          <a:p>
            <a:r>
              <a:rPr lang="en-US" sz="2100" b="1" dirty="0"/>
              <a:t>Limitations</a:t>
            </a:r>
            <a:r>
              <a:rPr lang="en-US" sz="2100" dirty="0"/>
              <a:t>:</a:t>
            </a:r>
          </a:p>
          <a:p>
            <a:pPr lvl="1"/>
            <a:r>
              <a:rPr lang="en-US" sz="2000" dirty="0"/>
              <a:t>JustBreathe App is not yet ready for large-scale use</a:t>
            </a:r>
          </a:p>
          <a:p>
            <a:pPr lvl="1"/>
            <a:r>
              <a:rPr lang="en-US" sz="2000" dirty="0"/>
              <a:t>Choice of Hyperparameters based on a too small sample of users</a:t>
            </a:r>
          </a:p>
          <a:p>
            <a:pPr lvl="1"/>
            <a:r>
              <a:rPr lang="en-US" sz="2000" dirty="0"/>
              <a:t>Physiological characteristics of the users</a:t>
            </a:r>
          </a:p>
          <a:p>
            <a:pPr lvl="1"/>
            <a:r>
              <a:rPr lang="en-US" sz="2000" dirty="0"/>
              <a:t>Noise in the raw signal obtained from the accelerometer</a:t>
            </a:r>
          </a:p>
          <a:p>
            <a:pPr marL="457200" lvl="1" indent="0">
              <a:buNone/>
            </a:pPr>
            <a:endParaRPr lang="it-IT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62A70-18A9-3972-A728-94970C3FA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38" y="523468"/>
            <a:ext cx="636344" cy="6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523468"/>
            <a:ext cx="9980682" cy="649694"/>
          </a:xfrm>
        </p:spPr>
        <p:txBody>
          <a:bodyPr rtlCol="0"/>
          <a:lstStyle/>
          <a:p>
            <a:pPr rtl="0"/>
            <a:r>
              <a:rPr lang="it-IT" dirty="0"/>
              <a:t>VIDEO DEMONSTRATION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62A70-18A9-3972-A728-94970C3FA8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38" y="523468"/>
            <a:ext cx="636344" cy="649694"/>
          </a:xfrm>
          <a:prstGeom prst="rect">
            <a:avLst/>
          </a:prstGeom>
        </p:spPr>
      </p:pic>
      <p:pic>
        <p:nvPicPr>
          <p:cNvPr id="7" name="JustBreathe_Usage_Presentation">
            <a:hlinkClick r:id="" action="ppaction://media"/>
            <a:extLst>
              <a:ext uri="{FF2B5EF4-FFF2-40B4-BE49-F238E27FC236}">
                <a16:creationId xmlns:a16="http://schemas.microsoft.com/office/drawing/2014/main" id="{9C523298-FD94-08B3-3A8D-F821ADA221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901" y="1338471"/>
            <a:ext cx="9980682" cy="54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5152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986cc8339_1_8"/>
          <p:cNvSpPr txBox="1"/>
          <p:nvPr/>
        </p:nvSpPr>
        <p:spPr>
          <a:xfrm>
            <a:off x="2117981" y="2432136"/>
            <a:ext cx="7956000" cy="1569900"/>
          </a:xfrm>
          <a:prstGeom prst="rect">
            <a:avLst/>
          </a:prstGeom>
          <a:gradFill>
            <a:gsLst>
              <a:gs pos="0">
                <a:srgbClr val="D6D0C9"/>
              </a:gs>
              <a:gs pos="100000">
                <a:srgbClr val="CFC6BD"/>
              </a:gs>
            </a:gsLst>
            <a:path path="circle">
              <a:fillToRect l="50000" t="50000" r="50000" b="50000"/>
            </a:path>
            <a:tileRect/>
          </a:gradFill>
          <a:ln w="9525" cap="rnd" cmpd="sng">
            <a:solidFill>
              <a:srgbClr val="A49F99"/>
            </a:solidFill>
            <a:prstDash val="solid"/>
            <a:round/>
            <a:headEnd type="none" w="sm" len="sm"/>
            <a:tailEnd type="none" w="sm" len="sm"/>
          </a:ln>
          <a:effectLst>
            <a:outerShdw blurRad="45000" dist="25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YOUR ATTENTION</a:t>
            </a:r>
            <a:endParaRPr/>
          </a:p>
        </p:txBody>
      </p:sp>
      <p:pic>
        <p:nvPicPr>
          <p:cNvPr id="227" name="Google Shape;227;g24986cc8339_1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595" y="1004847"/>
            <a:ext cx="10249605" cy="5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4986cc8339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825" y="-2775"/>
            <a:ext cx="12287601" cy="686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4986cc8339_1_8"/>
          <p:cNvSpPr txBox="1"/>
          <p:nvPr/>
        </p:nvSpPr>
        <p:spPr>
          <a:xfrm>
            <a:off x="2633850" y="2105400"/>
            <a:ext cx="69243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7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THANKS FOR YOUR ATTENTION!</a:t>
            </a:r>
            <a:endParaRPr sz="37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523466"/>
            <a:ext cx="9980682" cy="649695"/>
          </a:xfrm>
        </p:spPr>
        <p:txBody>
          <a:bodyPr rtlCol="0"/>
          <a:lstStyle/>
          <a:p>
            <a:pPr rtl="0"/>
            <a:r>
              <a:rPr lang="it-IT" dirty="0"/>
              <a:t>REFERENCES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62A70-18A9-3972-A728-94970C3FA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38" y="523468"/>
            <a:ext cx="636344" cy="64969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3CA6D3-AD7B-EA79-8EEC-50B237B0D518}"/>
              </a:ext>
            </a:extLst>
          </p:cNvPr>
          <p:cNvSpPr txBox="1"/>
          <p:nvPr/>
        </p:nvSpPr>
        <p:spPr>
          <a:xfrm>
            <a:off x="1423072" y="2875002"/>
            <a:ext cx="93443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b="1" dirty="0"/>
              <a:t>[1]. Francesco Bruno; Gaetano Sferrazza; Lorenzo Tonelli; Nicolò Picchi,</a:t>
            </a:r>
          </a:p>
          <a:p>
            <a:r>
              <a:rPr lang="en-US" sz="2200" b="1" dirty="0"/>
              <a:t>Manage Well-Being Through a Breathing Control App</a:t>
            </a:r>
            <a:br>
              <a:rPr lang="en-US" sz="2200" b="1" dirty="0"/>
            </a:br>
            <a:r>
              <a:rPr lang="en-US" sz="2200" b="1" dirty="0"/>
              <a:t>https://github.com/francescoB1997/Just_Breathe</a:t>
            </a:r>
          </a:p>
        </p:txBody>
      </p:sp>
    </p:spTree>
    <p:extLst>
      <p:ext uri="{BB962C8B-B14F-4D97-AF65-F5344CB8AC3E}">
        <p14:creationId xmlns:p14="http://schemas.microsoft.com/office/powerpoint/2010/main" val="41515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it-IT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1104900" y="1931504"/>
            <a:ext cx="9982200" cy="322359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rtl="0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BREATHE – GUI DESCRIPTION</a:t>
            </a:r>
          </a:p>
          <a:p>
            <a:pPr rtl="0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pPr rtl="0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BREATHING SIGNAL SCORE</a:t>
            </a:r>
          </a:p>
          <a:p>
            <a:pPr rtl="0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</a:p>
          <a:p>
            <a:pPr rtl="0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rtl="0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DEMONSTRATION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3BB5E4-AD7F-858D-F980-1118EB8DA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38" y="523468"/>
            <a:ext cx="636344" cy="6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4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523466"/>
            <a:ext cx="9980682" cy="649695"/>
          </a:xfrm>
        </p:spPr>
        <p:txBody>
          <a:bodyPr rtlCol="0"/>
          <a:lstStyle/>
          <a:p>
            <a:pPr rtl="0"/>
            <a:r>
              <a:rPr lang="it-IT" dirty="0"/>
              <a:t>INTRODUCTION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D491CD-EBA7-BBCF-1804-65201E4B7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1" y="2141882"/>
            <a:ext cx="9980681" cy="3530048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Breathing is an automatic function of the body that is controlled by the respiratory </a:t>
            </a:r>
            <a:r>
              <a:rPr lang="en-US" dirty="0" err="1"/>
              <a:t>centre</a:t>
            </a:r>
            <a:r>
              <a:rPr lang="en-US" dirty="0"/>
              <a:t> of the brain</a:t>
            </a:r>
          </a:p>
          <a:p>
            <a:r>
              <a:rPr lang="en-US" dirty="0"/>
              <a:t>Breathing control is a fundamental operation to manage emotions or states of confusion.</a:t>
            </a:r>
            <a:br>
              <a:rPr lang="en-US" dirty="0"/>
            </a:br>
            <a:endParaRPr lang="en-US" dirty="0"/>
          </a:p>
          <a:p>
            <a:pPr rtl="0"/>
            <a:r>
              <a:rPr lang="it-IT" dirty="0"/>
              <a:t>Just </a:t>
            </a:r>
            <a:r>
              <a:rPr lang="it-IT" dirty="0" err="1"/>
              <a:t>Breathe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intuitive </a:t>
            </a:r>
            <a:r>
              <a:rPr lang="it-IT" dirty="0" err="1"/>
              <a:t>application</a:t>
            </a:r>
            <a:r>
              <a:rPr lang="it-IT" dirty="0"/>
              <a:t> to follow a </a:t>
            </a:r>
            <a:r>
              <a:rPr lang="it-IT" dirty="0" err="1"/>
              <a:t>breathing</a:t>
            </a:r>
            <a:r>
              <a:rPr lang="it-IT" dirty="0"/>
              <a:t> pattern</a:t>
            </a:r>
            <a:endParaRPr lang="en-US" dirty="0"/>
          </a:p>
          <a:p>
            <a:pPr rtl="0"/>
            <a:endParaRPr lang="en-US" dirty="0"/>
          </a:p>
          <a:p>
            <a:pPr rtl="0"/>
            <a:r>
              <a:rPr lang="en-US" dirty="0"/>
              <a:t>Just Breathe Objective: help a user to improve its breathing control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62A70-18A9-3972-A728-94970C3FA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38" y="523468"/>
            <a:ext cx="636344" cy="64969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D389762-52F2-66C2-F928-0DF83CAF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608" y="3316856"/>
            <a:ext cx="2828614" cy="1461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D53852-72EB-4BE6-B753-47EAF925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582" y="198509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505020"/>
            <a:ext cx="9980682" cy="668141"/>
          </a:xfrm>
        </p:spPr>
        <p:txBody>
          <a:bodyPr rtlCol="0"/>
          <a:lstStyle/>
          <a:p>
            <a:pPr rtl="0"/>
            <a:r>
              <a:rPr lang="it-IT" dirty="0"/>
              <a:t>JUST BREATHE – GUI DESCRIPTION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938329"/>
            <a:ext cx="4502225" cy="387928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recommend</a:t>
            </a:r>
            <a:r>
              <a:rPr lang="it-IT" dirty="0"/>
              <a:t> </a:t>
            </a:r>
            <a:r>
              <a:rPr lang="it-IT" dirty="0" err="1"/>
              <a:t>Calibration</a:t>
            </a:r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5C4613-B01C-1784-1CF8-47B80631D5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38" y="523468"/>
            <a:ext cx="636344" cy="64969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F59DB6F-2B55-31DD-22FE-90D2E92C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615" y="1850278"/>
            <a:ext cx="1682666" cy="33916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E181C89-E655-77B4-4082-C7723DDEB9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870"/>
          <a:stretch/>
        </p:blipFill>
        <p:spPr>
          <a:xfrm>
            <a:off x="7571124" y="1337803"/>
            <a:ext cx="1345251" cy="16803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80E86A2-555F-6780-C24A-52DF2A992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435" y="3488708"/>
            <a:ext cx="1338449" cy="21529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E20B755-9015-A5F6-9EB9-3525F7C002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-685" b="-9139"/>
          <a:stretch/>
        </p:blipFill>
        <p:spPr>
          <a:xfrm>
            <a:off x="9038038" y="3488708"/>
            <a:ext cx="1500653" cy="234969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01E7874-0DA5-F490-5F4C-08C794F161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25" r="21263"/>
          <a:stretch/>
        </p:blipFill>
        <p:spPr>
          <a:xfrm>
            <a:off x="10918053" y="3488708"/>
            <a:ext cx="968061" cy="2152950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3B3B0360-F4EC-203A-EC03-573B1EF956C5}"/>
              </a:ext>
            </a:extLst>
          </p:cNvPr>
          <p:cNvSpPr/>
          <p:nvPr/>
        </p:nvSpPr>
        <p:spPr>
          <a:xfrm>
            <a:off x="6634224" y="2290617"/>
            <a:ext cx="526473" cy="3879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AD4D20B-4186-8A29-C4AD-285077A7D69D}"/>
              </a:ext>
            </a:extLst>
          </p:cNvPr>
          <p:cNvCxnSpPr>
            <a:stCxn id="19" idx="7"/>
          </p:cNvCxnSpPr>
          <p:nvPr/>
        </p:nvCxnSpPr>
        <p:spPr>
          <a:xfrm flipV="1">
            <a:off x="7083597" y="1939636"/>
            <a:ext cx="480985" cy="407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AA26847-1312-1C0B-0E85-9C471BDD4088}"/>
              </a:ext>
            </a:extLst>
          </p:cNvPr>
          <p:cNvCxnSpPr>
            <a:cxnSpLocks/>
          </p:cNvCxnSpPr>
          <p:nvPr/>
        </p:nvCxnSpPr>
        <p:spPr>
          <a:xfrm>
            <a:off x="3860800" y="1681018"/>
            <a:ext cx="29371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2820170-945A-A8BD-587E-1370816AB0D0}"/>
              </a:ext>
            </a:extLst>
          </p:cNvPr>
          <p:cNvCxnSpPr>
            <a:cxnSpLocks/>
          </p:cNvCxnSpPr>
          <p:nvPr/>
        </p:nvCxnSpPr>
        <p:spPr>
          <a:xfrm>
            <a:off x="6797963" y="1690375"/>
            <a:ext cx="0" cy="249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e 27">
            <a:extLst>
              <a:ext uri="{FF2B5EF4-FFF2-40B4-BE49-F238E27FC236}">
                <a16:creationId xmlns:a16="http://schemas.microsoft.com/office/drawing/2014/main" id="{0CF05F8A-EF35-7427-B6B9-91CCAE197961}"/>
              </a:ext>
            </a:extLst>
          </p:cNvPr>
          <p:cNvSpPr/>
          <p:nvPr/>
        </p:nvSpPr>
        <p:spPr>
          <a:xfrm>
            <a:off x="6271490" y="2838447"/>
            <a:ext cx="840333" cy="948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2EFA5D04-42C9-8BB1-17C3-FC28FC26B0A0}"/>
              </a:ext>
            </a:extLst>
          </p:cNvPr>
          <p:cNvCxnSpPr>
            <a:cxnSpLocks/>
          </p:cNvCxnSpPr>
          <p:nvPr/>
        </p:nvCxnSpPr>
        <p:spPr>
          <a:xfrm>
            <a:off x="7016637" y="3666714"/>
            <a:ext cx="424538" cy="590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6E8E9B0B-D800-B20B-1283-0BD5E14F3838}"/>
              </a:ext>
            </a:extLst>
          </p:cNvPr>
          <p:cNvCxnSpPr>
            <a:cxnSpLocks/>
          </p:cNvCxnSpPr>
          <p:nvPr/>
        </p:nvCxnSpPr>
        <p:spPr>
          <a:xfrm>
            <a:off x="8506998" y="4465660"/>
            <a:ext cx="4677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5819EE36-9A29-2477-B24B-E773989E1527}"/>
              </a:ext>
            </a:extLst>
          </p:cNvPr>
          <p:cNvCxnSpPr>
            <a:cxnSpLocks/>
          </p:cNvCxnSpPr>
          <p:nvPr/>
        </p:nvCxnSpPr>
        <p:spPr>
          <a:xfrm>
            <a:off x="10274510" y="4460457"/>
            <a:ext cx="5283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9DDD9FF-3F6B-71D7-C1EC-D97BE910D55D}"/>
              </a:ext>
            </a:extLst>
          </p:cNvPr>
          <p:cNvCxnSpPr/>
          <p:nvPr/>
        </p:nvCxnSpPr>
        <p:spPr>
          <a:xfrm>
            <a:off x="3860800" y="1690375"/>
            <a:ext cx="0" cy="2492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72CC16-B483-CBAA-56D2-6D09DE557A10}"/>
              </a:ext>
            </a:extLst>
          </p:cNvPr>
          <p:cNvSpPr txBox="1"/>
          <p:nvPr/>
        </p:nvSpPr>
        <p:spPr>
          <a:xfrm>
            <a:off x="1014913" y="3888073"/>
            <a:ext cx="609456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 dirty="0" err="1"/>
              <a:t>Chose</a:t>
            </a:r>
            <a:r>
              <a:rPr lang="it-IT" sz="2000" dirty="0"/>
              <a:t> one of </a:t>
            </a:r>
            <a:r>
              <a:rPr lang="it-IT" sz="2000" dirty="0" err="1"/>
              <a:t>three</a:t>
            </a:r>
            <a:r>
              <a:rPr lang="it-IT" sz="2000" dirty="0"/>
              <a:t> pattern by</a:t>
            </a:r>
            <a:br>
              <a:rPr lang="it-IT" sz="2000" dirty="0"/>
            </a:br>
            <a:r>
              <a:rPr lang="it-IT" sz="2000" dirty="0" err="1"/>
              <a:t>clicking</a:t>
            </a:r>
            <a:r>
              <a:rPr lang="it-IT" sz="2000" dirty="0"/>
              <a:t> on one picture</a:t>
            </a:r>
          </a:p>
          <a:p>
            <a:pPr rtl="0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AD2780E-701D-1D75-637F-A1DB0F584D3C}"/>
              </a:ext>
            </a:extLst>
          </p:cNvPr>
          <p:cNvSpPr txBox="1"/>
          <p:nvPr/>
        </p:nvSpPr>
        <p:spPr>
          <a:xfrm>
            <a:off x="1009188" y="4924613"/>
            <a:ext cx="6094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suggest</a:t>
            </a:r>
            <a:r>
              <a:rPr lang="it-IT" sz="2000" dirty="0"/>
              <a:t> to use a</a:t>
            </a:r>
            <a:br>
              <a:rPr lang="it-IT" sz="2000" dirty="0"/>
            </a:br>
            <a:r>
              <a:rPr lang="it-IT" sz="2000" dirty="0" err="1"/>
              <a:t>watch</a:t>
            </a:r>
            <a:r>
              <a:rPr lang="it-IT" sz="2000" dirty="0"/>
              <a:t> to take the time of </a:t>
            </a:r>
            <a:br>
              <a:rPr lang="it-IT" sz="2000" dirty="0"/>
            </a:br>
            <a:r>
              <a:rPr lang="it-IT" sz="2000" dirty="0" err="1"/>
              <a:t>breathing</a:t>
            </a:r>
            <a:r>
              <a:rPr lang="it-IT" sz="2000" dirty="0"/>
              <a:t>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C6C15F-89C4-A3D9-2425-C8F699A17FEE}"/>
              </a:ext>
            </a:extLst>
          </p:cNvPr>
          <p:cNvSpPr txBox="1"/>
          <p:nvPr/>
        </p:nvSpPr>
        <p:spPr>
          <a:xfrm>
            <a:off x="1009188" y="2921919"/>
            <a:ext cx="6094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it-IT" sz="2000" dirty="0"/>
              <a:t>Click con info </a:t>
            </a:r>
            <a:r>
              <a:rPr lang="it-IT" sz="2000" dirty="0" err="1"/>
              <a:t>button</a:t>
            </a:r>
            <a:r>
              <a:rPr lang="it-IT" sz="2000" dirty="0"/>
              <a:t> to </a:t>
            </a:r>
            <a:r>
              <a:rPr lang="it-IT" sz="2000" dirty="0" err="1"/>
              <a:t>have</a:t>
            </a:r>
            <a:br>
              <a:rPr lang="it-IT" sz="2000" dirty="0"/>
            </a:br>
            <a:r>
              <a:rPr lang="it-IT" sz="2000" dirty="0"/>
              <a:t>more info </a:t>
            </a:r>
            <a:r>
              <a:rPr lang="it-IT" sz="2000" dirty="0" err="1"/>
              <a:t>about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pattern</a:t>
            </a:r>
          </a:p>
        </p:txBody>
      </p:sp>
      <p:pic>
        <p:nvPicPr>
          <p:cNvPr id="30" name="Immagine 2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F4B4B0D-05D7-8A33-D7FF-88ACD6D3E1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95" y="5122709"/>
            <a:ext cx="518907" cy="6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  <p:bldP spid="28" grpId="0" animBg="1"/>
      <p:bldP spid="16" grpId="0"/>
      <p:bldP spid="20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24977434450_0_322" descr="Immagine che contiene schermata, linea, testo, Diagramma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170" y="2341397"/>
            <a:ext cx="4336244" cy="314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4977434450_0_322" descr="Immagine che contiene schermata, linea, testo, Diagramma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7278" y="2093306"/>
            <a:ext cx="4213470" cy="305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4977434450_0_322" descr="Immagine che contiene testo, schermata, calligrafia, linea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900" y="2410476"/>
            <a:ext cx="4213471" cy="242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4977434450_0_3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" y="1600200"/>
            <a:ext cx="4914898" cy="46851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74;g24977434450_0_322">
            <a:extLst>
              <a:ext uri="{FF2B5EF4-FFF2-40B4-BE49-F238E27FC236}">
                <a16:creationId xmlns:a16="http://schemas.microsoft.com/office/drawing/2014/main" id="{4DC65A24-A417-F56E-BD28-D7B9D5AB91EC}"/>
              </a:ext>
            </a:extLst>
          </p:cNvPr>
          <p:cNvSpPr txBox="1">
            <a:spLocks/>
          </p:cNvSpPr>
          <p:nvPr/>
        </p:nvSpPr>
        <p:spPr>
          <a:xfrm>
            <a:off x="1104900" y="1250338"/>
            <a:ext cx="2822301" cy="649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it-IT"/>
              <a:t>PATTERN 4-0-4</a:t>
            </a:r>
            <a:endParaRPr lang="it-IT" dirty="0"/>
          </a:p>
        </p:txBody>
      </p:sp>
      <p:pic>
        <p:nvPicPr>
          <p:cNvPr id="266" name="Google Shape;266;g24977434450_0_322" descr="Immagine che contiene Diagramma, diagramma, linea, schermata&#10;&#10;Descrizione generat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5890" y="2375648"/>
            <a:ext cx="4336244" cy="312838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4977434450_0_322"/>
          <p:cNvSpPr txBox="1"/>
          <p:nvPr/>
        </p:nvSpPr>
        <p:spPr>
          <a:xfrm>
            <a:off x="6446900" y="2901982"/>
            <a:ext cx="5796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3"/>
            </a:pPr>
            <a:r>
              <a:rPr lang="it-IT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Accelerometer signals processing: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1.    Calculation of the window average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2.    Signal filtering through the Butterworth filter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24977434450_0_322" descr="Arrow: Slight curve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86989" y="3328416"/>
            <a:ext cx="585214" cy="585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4977434450_0_322"/>
          <p:cNvSpPr txBox="1"/>
          <p:nvPr/>
        </p:nvSpPr>
        <p:spPr>
          <a:xfrm>
            <a:off x="6438900" y="4175021"/>
            <a:ext cx="5688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4"/>
            </a:pPr>
            <a:r>
              <a:rPr lang="it-IT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 of the respiratory signal     score in according to the pattern</a:t>
            </a:r>
            <a:endParaRPr/>
          </a:p>
          <a:p>
            <a:pPr marL="10287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it-IT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of peak function</a:t>
            </a:r>
            <a:endParaRPr/>
          </a:p>
          <a:p>
            <a:pPr marL="10287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it-IT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of the formula for scorin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24977434450_0_322"/>
          <p:cNvSpPr txBox="1"/>
          <p:nvPr/>
        </p:nvSpPr>
        <p:spPr>
          <a:xfrm>
            <a:off x="6575296" y="1644332"/>
            <a:ext cx="4397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it-IT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Recommended calibration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4977434450_0_322"/>
          <p:cNvSpPr txBox="1">
            <a:spLocks noGrp="1"/>
          </p:cNvSpPr>
          <p:nvPr>
            <p:ph type="title"/>
          </p:nvPr>
        </p:nvSpPr>
        <p:spPr>
          <a:xfrm>
            <a:off x="1104900" y="523468"/>
            <a:ext cx="9980700" cy="64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/>
              <a:t>ARCHITECTURE</a:t>
            </a:r>
            <a:endParaRPr dirty="0"/>
          </a:p>
        </p:txBody>
      </p:sp>
      <p:pic>
        <p:nvPicPr>
          <p:cNvPr id="275" name="Google Shape;275;g24977434450_0_3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49238" y="523468"/>
            <a:ext cx="636344" cy="6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4977434450_0_322" descr="Badge 1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62349" y="1600200"/>
            <a:ext cx="388620" cy="38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4977434450_0_322" descr="Badge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25168" y="3429000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4977434450_0_322" descr="Badge 3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47430" y="4534890"/>
            <a:ext cx="377952" cy="37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4977434450_0_322" descr="Badge 4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29456" y="4535886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4977434450_0_322"/>
          <p:cNvSpPr txBox="1"/>
          <p:nvPr/>
        </p:nvSpPr>
        <p:spPr>
          <a:xfrm>
            <a:off x="6575296" y="2244496"/>
            <a:ext cx="526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2"/>
            </a:pPr>
            <a:r>
              <a:rPr lang="it-IT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 choice by graphical interface</a:t>
            </a:r>
            <a:endParaRPr/>
          </a:p>
        </p:txBody>
      </p:sp>
      <p:sp>
        <p:nvSpPr>
          <p:cNvPr id="281" name="Google Shape;281;g24977434450_0_322"/>
          <p:cNvSpPr txBox="1"/>
          <p:nvPr/>
        </p:nvSpPr>
        <p:spPr>
          <a:xfrm>
            <a:off x="6575296" y="5632726"/>
            <a:ext cx="470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5"/>
            </a:pPr>
            <a:r>
              <a:rPr lang="it-IT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of the score to the GUI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24977434450_0_322" descr="Badge 5 con riempimento a tinta unit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567515" y="2021857"/>
            <a:ext cx="388619" cy="38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68" grpId="0"/>
      <p:bldP spid="268" grpId="1"/>
      <p:bldP spid="268" grpId="2"/>
      <p:bldP spid="272" grpId="0"/>
      <p:bldP spid="273" grpId="0"/>
      <p:bldP spid="273" grpId="1"/>
      <p:bldP spid="273" grpId="2"/>
      <p:bldP spid="280" grpId="0"/>
      <p:bldP spid="280" grpId="1"/>
      <p:bldP spid="280" grpId="2"/>
      <p:bldP spid="2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977434450_0_343"/>
          <p:cNvSpPr txBox="1">
            <a:spLocks noGrp="1"/>
          </p:cNvSpPr>
          <p:nvPr>
            <p:ph type="title"/>
          </p:nvPr>
        </p:nvSpPr>
        <p:spPr>
          <a:xfrm>
            <a:off x="1104900" y="523468"/>
            <a:ext cx="9980700" cy="64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dirty="0"/>
              <a:t>PATTERN 4-7-8</a:t>
            </a:r>
            <a:endParaRPr dirty="0"/>
          </a:p>
        </p:txBody>
      </p:sp>
      <p:pic>
        <p:nvPicPr>
          <p:cNvPr id="288" name="Google Shape;288;g24977434450_0_3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9238" y="523468"/>
            <a:ext cx="636344" cy="64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4977434450_0_343" descr="Arrow: Slight curv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2634" y="3708467"/>
            <a:ext cx="585214" cy="58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4977434450_0_343" descr="Immagine che contiene testo, Diagramma, diagramma, linea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7921" y="2318580"/>
            <a:ext cx="4597663" cy="326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4977434450_0_343" descr="Immagine che contiene testo, schermata, Diagramma, linea&#10;&#10;Descrizione generat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4900" y="2318580"/>
            <a:ext cx="4597662" cy="327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4977434450_0_343" descr="Immagine che contiene testo, schermata, Diagramma, linea&#10;&#10;Descrizione generata automa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34883" y="1668118"/>
            <a:ext cx="6320717" cy="45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424070"/>
            <a:ext cx="9980682" cy="749092"/>
          </a:xfrm>
        </p:spPr>
        <p:txBody>
          <a:bodyPr rtlCol="0"/>
          <a:lstStyle/>
          <a:p>
            <a:pPr rtl="0"/>
            <a:r>
              <a:rPr lang="it-IT" dirty="0"/>
              <a:t>BREATHING </a:t>
            </a:r>
            <a:r>
              <a:rPr lang="it-IT"/>
              <a:t>SIGNAL SCORE – </a:t>
            </a:r>
            <a:r>
              <a:rPr lang="it-IT" dirty="0"/>
              <a:t>DESCRIPTION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62A70-18A9-3972-A728-94970C3FA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38" y="523468"/>
            <a:ext cx="636344" cy="649694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6A24EE1-6C96-B93B-4A75-9404D0C8D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687345"/>
            <a:ext cx="10073149" cy="1741655"/>
          </a:xfrm>
        </p:spPr>
        <p:txBody>
          <a:bodyPr rtlCol="0"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800" dirty="0"/>
              <a:t>To measure the </a:t>
            </a:r>
            <a:r>
              <a:rPr lang="en-US" sz="1800" b="1" dirty="0"/>
              <a:t>goodness</a:t>
            </a:r>
            <a:r>
              <a:rPr lang="en-US" sz="1800" dirty="0"/>
              <a:t> of a user's breathing, a heuristic algorithm has been developed, </a:t>
            </a:r>
            <a:r>
              <a:rPr lang="en-US" sz="1800" b="1" dirty="0" err="1"/>
              <a:t>breathingScore</a:t>
            </a:r>
            <a:r>
              <a:rPr lang="en-US" sz="1800" b="1" dirty="0"/>
              <a:t>()</a:t>
            </a:r>
            <a:r>
              <a:rPr lang="en-US" sz="18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It takes as input the processed breath signal and the pattern to follow.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Returns a value between 0 and 1 which will be multiplied by 100 before showing it on the smartphone screen.</a:t>
            </a:r>
            <a:r>
              <a:rPr lang="en-US" sz="1800" b="1" dirty="0"/>
              <a:t>		</a:t>
            </a:r>
          </a:p>
          <a:p>
            <a:pPr marL="0" indent="0" rtl="0">
              <a:buNone/>
            </a:pPr>
            <a:endParaRPr lang="en-US" sz="2100" dirty="0"/>
          </a:p>
          <a:p>
            <a:pPr marL="0" indent="0" rtl="0">
              <a:buNone/>
            </a:pPr>
            <a:endParaRPr lang="en-US" sz="2100" dirty="0"/>
          </a:p>
          <a:p>
            <a:pPr marL="0" indent="0" rtl="0">
              <a:buNone/>
            </a:pPr>
            <a:endParaRPr lang="en-US" sz="2100" dirty="0"/>
          </a:p>
          <a:p>
            <a:pPr marL="0" indent="0" rtl="0">
              <a:buNone/>
            </a:pPr>
            <a:endParaRPr lang="en-US" sz="2100" dirty="0"/>
          </a:p>
        </p:txBody>
      </p:sp>
      <p:pic>
        <p:nvPicPr>
          <p:cNvPr id="3" name="Google Shape;205;g24986cc8339_0_14">
            <a:extLst>
              <a:ext uri="{FF2B5EF4-FFF2-40B4-BE49-F238E27FC236}">
                <a16:creationId xmlns:a16="http://schemas.microsoft.com/office/drawing/2014/main" id="{C5D07E67-9A4B-F972-C290-D97E38FE9D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69413"/>
          <a:stretch/>
        </p:blipFill>
        <p:spPr>
          <a:xfrm>
            <a:off x="2259996" y="3324286"/>
            <a:ext cx="7670490" cy="7249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7568DE0-A5EA-9D38-53CA-670232B1710B}"/>
              </a:ext>
            </a:extLst>
          </p:cNvPr>
          <p:cNvSpPr txBox="1">
            <a:spLocks/>
          </p:cNvSpPr>
          <p:nvPr/>
        </p:nvSpPr>
        <p:spPr>
          <a:xfrm>
            <a:off x="1104900" y="4416696"/>
            <a:ext cx="10344977" cy="223115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/>
              <a:t>𝑞𝑚𝑎𝑥</a:t>
            </a:r>
            <a:r>
              <a:rPr lang="en-US" sz="1800" dirty="0"/>
              <a:t>: </a:t>
            </a:r>
            <a:r>
              <a:rPr lang="en-US" sz="1900" dirty="0"/>
              <a:t>is the index that measures how close the local maximum peaks are to their average</a:t>
            </a:r>
          </a:p>
          <a:p>
            <a:r>
              <a:rPr lang="en-US" sz="1900" b="1" dirty="0"/>
              <a:t>𝑞𝑚𝑖𝑛</a:t>
            </a:r>
            <a:r>
              <a:rPr lang="en-US" sz="1800" dirty="0"/>
              <a:t>: </a:t>
            </a:r>
            <a:r>
              <a:rPr lang="en-US" sz="2100" dirty="0"/>
              <a:t>is the index that measures how close the local minimum peaks are to their average </a:t>
            </a:r>
          </a:p>
          <a:p>
            <a:r>
              <a:rPr lang="en-US" sz="1900" b="1" dirty="0"/>
              <a:t>𝑞𝑖𝑛𝑡</a:t>
            </a:r>
            <a:r>
              <a:rPr lang="en-US" sz="1800" dirty="0"/>
              <a:t>: </a:t>
            </a:r>
            <a:r>
              <a:rPr lang="en-US" sz="2100" dirty="0"/>
              <a:t>is the index that measures how much the period of inhalation and exhalation corresponds </a:t>
            </a:r>
          </a:p>
          <a:p>
            <a:r>
              <a:rPr lang="en-US" sz="1900" b="1" dirty="0"/>
              <a:t>𝑞ℎ𝑜𝑙𝑑</a:t>
            </a:r>
            <a:r>
              <a:rPr lang="en-US" sz="1800" dirty="0"/>
              <a:t>: </a:t>
            </a:r>
            <a:r>
              <a:rPr lang="en-US" sz="1900" dirty="0"/>
              <a:t>is the index that measures the general goodness of the apnea periods of the entire session</a:t>
            </a:r>
          </a:p>
        </p:txBody>
      </p:sp>
    </p:spTree>
    <p:extLst>
      <p:ext uri="{BB962C8B-B14F-4D97-AF65-F5344CB8AC3E}">
        <p14:creationId xmlns:p14="http://schemas.microsoft.com/office/powerpoint/2010/main" val="200239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523467"/>
            <a:ext cx="9980682" cy="649694"/>
          </a:xfrm>
        </p:spPr>
        <p:txBody>
          <a:bodyPr rtlCol="0">
            <a:normAutofit/>
          </a:bodyPr>
          <a:lstStyle/>
          <a:p>
            <a:pPr rtl="0"/>
            <a:r>
              <a:rPr lang="it-IT" sz="2400" dirty="0"/>
              <a:t>BREATHING SIGNAL SCORE – EXAMPLE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62A70-18A9-3972-A728-94970C3FA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38" y="523468"/>
            <a:ext cx="636344" cy="649694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5D7479-0907-63A1-50F4-F17547F3ACC3}"/>
              </a:ext>
            </a:extLst>
          </p:cNvPr>
          <p:cNvSpPr txBox="1">
            <a:spLocks/>
          </p:cNvSpPr>
          <p:nvPr/>
        </p:nvSpPr>
        <p:spPr>
          <a:xfrm>
            <a:off x="799030" y="1542427"/>
            <a:ext cx="10592422" cy="4695290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4900" dirty="0"/>
              <a:t>An example of </a:t>
            </a:r>
            <a:r>
              <a:rPr lang="en-US" sz="4900" dirty="0" err="1"/>
              <a:t>breathingScore</a:t>
            </a:r>
            <a:r>
              <a:rPr lang="en-US" sz="4900" dirty="0"/>
              <a:t>() that takes as input the signal in the figure with </a:t>
            </a:r>
            <a:br>
              <a:rPr lang="en-US" sz="4900" dirty="0"/>
            </a:br>
            <a:r>
              <a:rPr lang="en-US" sz="4900" dirty="0"/>
              <a:t>following parameters:</a:t>
            </a:r>
          </a:p>
          <a:p>
            <a:r>
              <a:rPr lang="en-US" sz="3100" b="1" dirty="0"/>
              <a:t>peak_max_tollerance </a:t>
            </a:r>
            <a:r>
              <a:rPr lang="en-US" sz="3100" dirty="0"/>
              <a:t>= 0.005 m/s^2</a:t>
            </a:r>
          </a:p>
          <a:p>
            <a:r>
              <a:rPr lang="en-US" sz="3100" b="1" dirty="0"/>
              <a:t>peak_min_tollerance </a:t>
            </a:r>
            <a:r>
              <a:rPr lang="en-US" sz="3100" dirty="0"/>
              <a:t>= 0.005 m/s^2</a:t>
            </a:r>
          </a:p>
          <a:p>
            <a:r>
              <a:rPr lang="en-US" sz="3100" b="1" dirty="0"/>
              <a:t>breath_period_tollerance </a:t>
            </a:r>
            <a:r>
              <a:rPr lang="en-US" sz="3100" dirty="0"/>
              <a:t>= 500ms</a:t>
            </a:r>
          </a:p>
          <a:p>
            <a:r>
              <a:rPr lang="en-US" sz="3100" b="1" dirty="0"/>
              <a:t>𝛼1</a:t>
            </a:r>
            <a:r>
              <a:rPr lang="en-US" sz="3100" dirty="0"/>
              <a:t>= </a:t>
            </a:r>
            <a:r>
              <a:rPr lang="en-US" sz="3100" b="1" dirty="0"/>
              <a:t>𝛼2</a:t>
            </a:r>
            <a:r>
              <a:rPr lang="en-US" sz="3100" dirty="0"/>
              <a:t>= 0.25, </a:t>
            </a:r>
            <a:r>
              <a:rPr lang="en-US" sz="3100" b="1" dirty="0"/>
              <a:t>𝛼3 </a:t>
            </a:r>
            <a:r>
              <a:rPr lang="en-US" sz="3100" dirty="0"/>
              <a:t>= 0.50</a:t>
            </a:r>
          </a:p>
          <a:p>
            <a:pPr marL="0" indent="0">
              <a:buNone/>
            </a:pPr>
            <a:r>
              <a:rPr lang="en-US" sz="3100" dirty="0"/>
              <a:t>Computing:</a:t>
            </a:r>
          </a:p>
          <a:p>
            <a:r>
              <a:rPr lang="en-US" sz="3100" dirty="0" err="1"/>
              <a:t>q_min</a:t>
            </a:r>
            <a:r>
              <a:rPr lang="en-US" sz="3100" dirty="0"/>
              <a:t> = 8/8 = 1   </a:t>
            </a:r>
          </a:p>
          <a:p>
            <a:r>
              <a:rPr lang="en-US" sz="3100" dirty="0" err="1"/>
              <a:t>q_max</a:t>
            </a:r>
            <a:r>
              <a:rPr lang="en-US" sz="3100" dirty="0"/>
              <a:t> = 7/8 = 0.875   </a:t>
            </a:r>
          </a:p>
          <a:p>
            <a:r>
              <a:rPr lang="en-US" sz="3100" dirty="0" err="1"/>
              <a:t>q_int</a:t>
            </a:r>
            <a:r>
              <a:rPr lang="en-US" sz="3100" dirty="0"/>
              <a:t> = 15/15 = 1</a:t>
            </a:r>
          </a:p>
          <a:p>
            <a:r>
              <a:rPr lang="en-US" sz="3100" dirty="0"/>
              <a:t>S = 0.25 </a:t>
            </a:r>
            <a:r>
              <a:rPr lang="en-US" sz="3100" dirty="0" err="1"/>
              <a:t>q_min</a:t>
            </a:r>
            <a:r>
              <a:rPr lang="en-US" sz="3100" dirty="0"/>
              <a:t> + 0.25 </a:t>
            </a:r>
            <a:r>
              <a:rPr lang="en-US" sz="3100" dirty="0" err="1"/>
              <a:t>q_max</a:t>
            </a:r>
            <a:r>
              <a:rPr lang="en-US" sz="3100" dirty="0"/>
              <a:t> + 0.50 </a:t>
            </a:r>
            <a:r>
              <a:rPr lang="en-US" sz="3100" dirty="0" err="1"/>
              <a:t>q_int</a:t>
            </a:r>
            <a:r>
              <a:rPr lang="en-US" sz="3100" dirty="0"/>
              <a:t> 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  = 0.954 -&gt; </a:t>
            </a:r>
            <a:r>
              <a:rPr lang="en-US" sz="3800" b="1" dirty="0"/>
              <a:t>95.4</a:t>
            </a:r>
            <a:endParaRPr lang="en-US" sz="2500" b="1" dirty="0"/>
          </a:p>
          <a:p>
            <a:endParaRPr lang="en-US" sz="1800" dirty="0"/>
          </a:p>
        </p:txBody>
      </p:sp>
      <p:pic>
        <p:nvPicPr>
          <p:cNvPr id="4" name="Google Shape;213;g24986cc8339_0_23">
            <a:extLst>
              <a:ext uri="{FF2B5EF4-FFF2-40B4-BE49-F238E27FC236}">
                <a16:creationId xmlns:a16="http://schemas.microsoft.com/office/drawing/2014/main" id="{FE92ABF7-7C08-3F4D-5F72-CB7569F706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533" y="1998804"/>
            <a:ext cx="5514284" cy="3782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3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424070"/>
            <a:ext cx="9980682" cy="749092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/>
              <a:t>EXPERIMENT RESULTS – CHOICE OF HYPERPARAMETERS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62A70-18A9-3972-A728-94970C3FA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38" y="523468"/>
            <a:ext cx="636344" cy="649694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6A24EE1-6C96-B93B-4A75-9404D0C8D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3856383"/>
            <a:ext cx="9808404" cy="2334602"/>
          </a:xfrm>
        </p:spPr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en-US" sz="2200" b="1" dirty="0"/>
              <a:t>Useful Considerations</a:t>
            </a:r>
            <a:r>
              <a:rPr lang="en-US" sz="2300" b="1" dirty="0"/>
              <a:t>:</a:t>
            </a:r>
          </a:p>
          <a:p>
            <a:pPr rtl="0"/>
            <a:r>
              <a:rPr lang="en-US" dirty="0"/>
              <a:t>Each user reported difficulties in respecting the chosen breathing pattern for over 40 seconds.</a:t>
            </a:r>
          </a:p>
          <a:p>
            <a:pPr rtl="0"/>
            <a:r>
              <a:rPr lang="en-US" dirty="0"/>
              <a:t>Each user has a different abdominal extensibility and sensitivity</a:t>
            </a:r>
          </a:p>
          <a:p>
            <a:pPr rtl="0"/>
            <a:r>
              <a:rPr lang="en-US" dirty="0"/>
              <a:t>Two users stated that keeping the breathing rhythm accurate to the ideal one was difficult.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a 3">
                <a:extLst>
                  <a:ext uri="{FF2B5EF4-FFF2-40B4-BE49-F238E27FC236}">
                    <a16:creationId xmlns:a16="http://schemas.microsoft.com/office/drawing/2014/main" id="{126FE5F6-2F6B-1071-B8D8-E7CD128EF9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00103" y="1835965"/>
              <a:ext cx="8417997" cy="13576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4499">
                      <a:extLst>
                        <a:ext uri="{9D8B030D-6E8A-4147-A177-3AD203B41FA5}">
                          <a16:colId xmlns:a16="http://schemas.microsoft.com/office/drawing/2014/main" val="563185437"/>
                        </a:ext>
                      </a:extLst>
                    </a:gridCol>
                    <a:gridCol w="3134660">
                      <a:extLst>
                        <a:ext uri="{9D8B030D-6E8A-4147-A177-3AD203B41FA5}">
                          <a16:colId xmlns:a16="http://schemas.microsoft.com/office/drawing/2014/main" val="1885308755"/>
                        </a:ext>
                      </a:extLst>
                    </a:gridCol>
                    <a:gridCol w="1852875">
                      <a:extLst>
                        <a:ext uri="{9D8B030D-6E8A-4147-A177-3AD203B41FA5}">
                          <a16:colId xmlns:a16="http://schemas.microsoft.com/office/drawing/2014/main" val="3581648321"/>
                        </a:ext>
                      </a:extLst>
                    </a:gridCol>
                    <a:gridCol w="1325963">
                      <a:extLst>
                        <a:ext uri="{9D8B030D-6E8A-4147-A177-3AD203B41FA5}">
                          <a16:colId xmlns:a16="http://schemas.microsoft.com/office/drawing/2014/main" val="3912848358"/>
                        </a:ext>
                      </a:extLst>
                    </a:gridCol>
                  </a:tblGrid>
                  <a:tr h="452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Peak Tolerance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Breath Period Tolerance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800" b="1" i="1" kern="120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7169662"/>
                      </a:ext>
                    </a:extLst>
                  </a:tr>
                  <a:tr h="452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891362"/>
                      </a:ext>
                    </a:extLst>
                  </a:tr>
                  <a:tr h="452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0840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a 3">
                <a:extLst>
                  <a:ext uri="{FF2B5EF4-FFF2-40B4-BE49-F238E27FC236}">
                    <a16:creationId xmlns:a16="http://schemas.microsoft.com/office/drawing/2014/main" id="{126FE5F6-2F6B-1071-B8D8-E7CD128EF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5976762"/>
                  </p:ext>
                </p:extLst>
              </p:nvPr>
            </p:nvGraphicFramePr>
            <p:xfrm>
              <a:off x="1800103" y="1835965"/>
              <a:ext cx="8417997" cy="13576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4499">
                      <a:extLst>
                        <a:ext uri="{9D8B030D-6E8A-4147-A177-3AD203B41FA5}">
                          <a16:colId xmlns:a16="http://schemas.microsoft.com/office/drawing/2014/main" val="563185437"/>
                        </a:ext>
                      </a:extLst>
                    </a:gridCol>
                    <a:gridCol w="3134660">
                      <a:extLst>
                        <a:ext uri="{9D8B030D-6E8A-4147-A177-3AD203B41FA5}">
                          <a16:colId xmlns:a16="http://schemas.microsoft.com/office/drawing/2014/main" val="1885308755"/>
                        </a:ext>
                      </a:extLst>
                    </a:gridCol>
                    <a:gridCol w="1852875">
                      <a:extLst>
                        <a:ext uri="{9D8B030D-6E8A-4147-A177-3AD203B41FA5}">
                          <a16:colId xmlns:a16="http://schemas.microsoft.com/office/drawing/2014/main" val="3581648321"/>
                        </a:ext>
                      </a:extLst>
                    </a:gridCol>
                    <a:gridCol w="1325963">
                      <a:extLst>
                        <a:ext uri="{9D8B030D-6E8A-4147-A177-3AD203B41FA5}">
                          <a16:colId xmlns:a16="http://schemas.microsoft.com/office/drawing/2014/main" val="3912848358"/>
                        </a:ext>
                      </a:extLst>
                    </a:gridCol>
                  </a:tblGrid>
                  <a:tr h="452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Peak Tolerance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Breath Period Tolerance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283224" t="-8108" r="-73026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34404" t="-8108" r="-1835" b="-2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169662"/>
                      </a:ext>
                    </a:extLst>
                  </a:tr>
                  <a:tr h="452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891362"/>
                      </a:ext>
                    </a:extLst>
                  </a:tr>
                  <a:tr h="452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0840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0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cumentazione accademica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accademica, schema con righe verticali e nastro (widescreen)</Template>
  <TotalTime>0</TotalTime>
  <Words>1650</Words>
  <Application>Microsoft Office PowerPoint</Application>
  <PresentationFormat>Widescreen</PresentationFormat>
  <Paragraphs>175</Paragraphs>
  <Slides>15</Slides>
  <Notes>14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Arial</vt:lpstr>
      <vt:lpstr>Calibri</vt:lpstr>
      <vt:lpstr>Cambria Math</vt:lpstr>
      <vt:lpstr>Comic Sans MS</vt:lpstr>
      <vt:lpstr>Euphemia</vt:lpstr>
      <vt:lpstr>Plantagenet Cherokee</vt:lpstr>
      <vt:lpstr>Times New Roman</vt:lpstr>
      <vt:lpstr>Wingdings</vt:lpstr>
      <vt:lpstr>Documentazione accademica 16x9</vt:lpstr>
      <vt:lpstr>Presentazione standard di PowerPoint</vt:lpstr>
      <vt:lpstr>OUTLINE</vt:lpstr>
      <vt:lpstr>INTRODUCTION</vt:lpstr>
      <vt:lpstr>JUST BREATHE – GUI DESCRIPTION</vt:lpstr>
      <vt:lpstr>ARCHITECTURE</vt:lpstr>
      <vt:lpstr>PATTERN 4-7-8</vt:lpstr>
      <vt:lpstr>BREATHING SIGNAL SCORE – DESCRIPTION</vt:lpstr>
      <vt:lpstr>BREATHING SIGNAL SCORE – EXAMPLE</vt:lpstr>
      <vt:lpstr>EXPERIMENT RESULTS – CHOICE OF HYPERPARAMETERS</vt:lpstr>
      <vt:lpstr>EXPERIMENT RESULTS – TEST-SET</vt:lpstr>
      <vt:lpstr>EXPERIMENT RESULTS – MEASUREMENT OF SCORE RELIABILITY</vt:lpstr>
      <vt:lpstr>CONCLUSION</vt:lpstr>
      <vt:lpstr>VIDEO DEMONSTRATION</vt:lpstr>
      <vt:lpstr>Presentazione standard di PowerPoint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WellBeat: A Framework for Tracking Daily Well-Being Using Smartwatches</dc:title>
  <dc:creator>Gaetano Sferrazza</dc:creator>
  <cp:lastModifiedBy>Gaetano Sferrazza</cp:lastModifiedBy>
  <cp:revision>56</cp:revision>
  <dcterms:created xsi:type="dcterms:W3CDTF">2023-04-17T14:16:22Z</dcterms:created>
  <dcterms:modified xsi:type="dcterms:W3CDTF">2023-05-24T13:42:10Z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